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3004800" cy="9753600"/>
  <p:notesSz cx="6858000" cy="9144000"/>
  <p:defaultTextStyle>
    <a:lvl1pPr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1pPr>
    <a:lvl2pPr indent="2286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2pPr>
    <a:lvl3pPr indent="4572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3pPr>
    <a:lvl4pPr indent="6858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4pPr>
    <a:lvl5pPr indent="9144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5pPr>
    <a:lvl6pPr indent="11430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6pPr>
    <a:lvl7pPr indent="13716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7pPr>
    <a:lvl8pPr indent="16002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8pPr>
    <a:lvl9pPr indent="1828800" algn="ctr" defTabSz="584200">
      <a:defRPr sz="3200">
        <a:solidFill>
          <a:srgbClr val="546056"/>
        </a:solidFill>
        <a:latin typeface="+mn-lt"/>
        <a:ea typeface="+mn-ea"/>
        <a:cs typeface="+mn-cs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</a:tcStyle>
    </a:firstCol>
    <a:lastRow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firstCol>
    <a:la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B59660"/>
              </a:solidFill>
              <a:prstDash val="solid"/>
              <a:miter lim="400000"/>
            </a:ln>
          </a:left>
          <a:right>
            <a:ln w="12700" cap="flat">
              <a:solidFill>
                <a:srgbClr val="B59660"/>
              </a:solidFill>
              <a:prstDash val="solid"/>
              <a:miter lim="400000"/>
            </a:ln>
          </a:right>
          <a:top>
            <a:ln w="12700" cap="flat">
              <a:solidFill>
                <a:srgbClr val="B59660"/>
              </a:solidFill>
              <a:prstDash val="solid"/>
              <a:miter lim="400000"/>
            </a:ln>
          </a:top>
          <a:bottom>
            <a:ln w="12700" cap="flat">
              <a:solidFill>
                <a:srgbClr val="B59660"/>
              </a:solidFill>
              <a:prstDash val="solid"/>
              <a:miter lim="400000"/>
            </a:ln>
          </a:bottom>
          <a:insideH>
            <a:ln w="12700" cap="flat">
              <a:solidFill>
                <a:srgbClr val="B59660"/>
              </a:solidFill>
              <a:prstDash val="solid"/>
              <a:miter lim="400000"/>
            </a:ln>
          </a:insideH>
          <a:insideV>
            <a:ln w="12700" cap="flat">
              <a:solidFill>
                <a:srgbClr val="B5966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596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CF821DB8-F4EB-4A41-A1BA-3FCAFE7338EE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F8E8A">
              <a:alpha val="80000"/>
            </a:srgbClr>
          </a:solidFill>
        </a:fill>
      </a:tcStyle>
    </a:firstCol>
    <a:la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B06D">
              <a:alpha val="90000"/>
            </a:srgbClr>
          </a:solidFill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B06D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C6E72">
              <a:alpha val="11000"/>
            </a:srgbClr>
          </a:solidFill>
        </a:fill>
      </a:tcStyle>
    </a:firstCol>
    <a:la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C6E72">
              <a:alpha val="8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16" y="-9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1076360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a podtitul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647700" y="2095500"/>
            <a:ext cx="11709400" cy="2908300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Text názvu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647700" y="5207000"/>
            <a:ext cx="11709400" cy="13970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  <a:lvl2pPr marL="0" indent="2286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2pPr>
            <a:lvl3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3pPr>
            <a:lvl4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4pPr>
            <a:lvl5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5pPr>
          </a:lstStyle>
          <a:p>
            <a:pPr lvl="0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1</a:t>
            </a:r>
          </a:p>
          <a:p>
            <a:pPr lvl="1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2</a:t>
            </a:r>
          </a:p>
          <a:p>
            <a:pPr lvl="2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3</a:t>
            </a:r>
          </a:p>
          <a:p>
            <a:pPr lvl="3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4</a:t>
            </a:r>
          </a:p>
          <a:p>
            <a:pPr lvl="4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3 na výšku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á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ázdný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– 3 na výšku alt.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647700" y="6794500"/>
            <a:ext cx="11709400" cy="1422400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Text názvu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647700" y="8204200"/>
            <a:ext cx="11709400" cy="1282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  <a:lvl2pPr marL="0" indent="2286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2pPr>
            <a:lvl3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3pPr>
            <a:lvl4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4pPr>
            <a:lvl5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5pPr>
          </a:lstStyle>
          <a:p>
            <a:pPr lvl="0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1</a:t>
            </a:r>
          </a:p>
          <a:p>
            <a:pPr lvl="1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2</a:t>
            </a:r>
          </a:p>
          <a:p>
            <a:pPr lvl="2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3</a:t>
            </a:r>
          </a:p>
          <a:p>
            <a:pPr lvl="3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4</a:t>
            </a:r>
          </a:p>
          <a:p>
            <a:pPr lvl="4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na šířku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47700" y="6794500"/>
            <a:ext cx="11709400" cy="1422400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Text názvu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47700" y="8204200"/>
            <a:ext cx="11709400" cy="1282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  <a:lvl2pPr marL="0" indent="2286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2pPr>
            <a:lvl3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3pPr>
            <a:lvl4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4pPr>
            <a:lvl5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5pPr>
          </a:lstStyle>
          <a:p>
            <a:pPr lvl="0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1</a:t>
            </a:r>
          </a:p>
          <a:p>
            <a:pPr lvl="1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2</a:t>
            </a:r>
          </a:p>
          <a:p>
            <a:pPr lvl="2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3</a:t>
            </a:r>
          </a:p>
          <a:p>
            <a:pPr lvl="3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4</a:t>
            </a:r>
          </a:p>
          <a:p>
            <a:pPr lvl="4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- ve středu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647700" y="3390900"/>
            <a:ext cx="11709400" cy="295910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Text názvu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na výšku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47700" y="1689100"/>
            <a:ext cx="5600700" cy="3492500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Text názvu</a:t>
            </a:r>
          </a:p>
        </p:txBody>
      </p:sp>
      <p:sp>
        <p:nvSpPr>
          <p:cNvPr id="17" name="Shape 17"/>
          <p:cNvSpPr>
            <a:spLocks noGrp="1"/>
          </p:cNvSpPr>
          <p:nvPr>
            <p:ph type="body" idx="1"/>
          </p:nvPr>
        </p:nvSpPr>
        <p:spPr>
          <a:xfrm>
            <a:off x="647700" y="5435600"/>
            <a:ext cx="5600700" cy="35941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  <a:lvl2pPr marL="0" indent="2286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2pPr>
            <a:lvl3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3pPr>
            <a:lvl4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4pPr>
            <a:lvl5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  <a:latin typeface="Avenir Next Regular"/>
                <a:ea typeface="Avenir Next Regular"/>
                <a:cs typeface="Avenir Next Regular"/>
                <a:sym typeface="Avenir Next Regular"/>
              </a:defRPr>
            </a:lvl5pPr>
          </a:lstStyle>
          <a:p>
            <a:pPr lvl="0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1</a:t>
            </a:r>
          </a:p>
          <a:p>
            <a:pPr lvl="1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2</a:t>
            </a:r>
          </a:p>
          <a:p>
            <a:pPr lvl="2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3</a:t>
            </a:r>
          </a:p>
          <a:p>
            <a:pPr lvl="3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4</a:t>
            </a:r>
          </a:p>
          <a:p>
            <a:pPr lvl="4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- nahoř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>
                    <a:alpha val="95000"/>
                  </a:srgbClr>
                </a:solidFill>
              </a:rPr>
              <a:t>Text názvu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>
                    <a:alpha val="95000"/>
                  </a:srgbClr>
                </a:solidFill>
              </a:rPr>
              <a:t>Text názvu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, odrážky a fotograf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>
                    <a:alpha val="95000"/>
                  </a:srgbClr>
                </a:solidFill>
              </a:rPr>
              <a:t>Text názvu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647700" y="2628900"/>
            <a:ext cx="5600700" cy="6477000"/>
          </a:xfrm>
          <a:prstGeom prst="rect">
            <a:avLst/>
          </a:prstGeom>
        </p:spPr>
        <p:txBody>
          <a:bodyPr/>
          <a:lstStyle>
            <a:lvl1pPr marL="393700" indent="-393700">
              <a:lnSpc>
                <a:spcPct val="120000"/>
              </a:lnSpc>
              <a:spcBef>
                <a:spcPts val="2400"/>
              </a:spcBef>
              <a:buFont typeface="Zapf Dingbats"/>
              <a:buBlip>
                <a:blip r:embed="rId2"/>
              </a:buBlip>
              <a:defRPr sz="3200"/>
            </a:lvl1pPr>
            <a:lvl2pPr marL="787400" indent="-393700">
              <a:lnSpc>
                <a:spcPct val="120000"/>
              </a:lnSpc>
              <a:spcBef>
                <a:spcPts val="2400"/>
              </a:spcBef>
              <a:buFont typeface="Zapf Dingbats"/>
              <a:buBlip>
                <a:blip r:embed="rId2"/>
              </a:buBlip>
              <a:defRPr sz="3200"/>
            </a:lvl2pPr>
            <a:lvl3pPr marL="1181100" indent="-393700">
              <a:lnSpc>
                <a:spcPct val="120000"/>
              </a:lnSpc>
              <a:spcBef>
                <a:spcPts val="2400"/>
              </a:spcBef>
              <a:buFont typeface="Zapf Dingbats"/>
              <a:buBlip>
                <a:blip r:embed="rId2"/>
              </a:buBlip>
              <a:defRPr sz="3200"/>
            </a:lvl3pPr>
            <a:lvl4pPr marL="1574800" indent="-393700">
              <a:lnSpc>
                <a:spcPct val="120000"/>
              </a:lnSpc>
              <a:spcBef>
                <a:spcPts val="2400"/>
              </a:spcBef>
              <a:buFont typeface="Zapf Dingbats"/>
              <a:buBlip>
                <a:blip r:embed="rId2"/>
              </a:buBlip>
              <a:defRPr sz="3200"/>
            </a:lvl4pPr>
            <a:lvl5pPr marL="1968500" indent="-393700">
              <a:lnSpc>
                <a:spcPct val="120000"/>
              </a:lnSpc>
              <a:spcBef>
                <a:spcPts val="2400"/>
              </a:spcBef>
              <a:buFont typeface="Zapf Dingbats"/>
              <a:buBlip>
                <a:blip r:embed="rId2"/>
              </a:buBlip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546056"/>
                </a:solidFill>
              </a:rPr>
              <a:t>Text úrovně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546056"/>
                </a:solidFill>
              </a:rPr>
              <a:t>Text úrovně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546056"/>
                </a:solidFill>
              </a:rPr>
              <a:t>Text úrovně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546056"/>
                </a:solidFill>
              </a:rPr>
              <a:t>Text úrovně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546056"/>
                </a:solidFill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drážky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47700" y="647700"/>
            <a:ext cx="11709400" cy="84582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47700" y="152400"/>
            <a:ext cx="11709400" cy="20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>
                    <a:alpha val="95000"/>
                  </a:srgbClr>
                </a:solidFill>
              </a:rPr>
              <a:t>Text názvu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47700" y="2628900"/>
            <a:ext cx="11709400" cy="647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6"/>
              </a:buBlip>
            </a:lvl1pPr>
            <a:lvl2pPr>
              <a:buBlip>
                <a:blip r:embed="rId16"/>
              </a:buBlip>
            </a:lvl2pPr>
            <a:lvl3pPr>
              <a:buBlip>
                <a:blip r:embed="rId16"/>
              </a:buBlip>
            </a:lvl3pPr>
            <a:lvl4pPr>
              <a:buBlip>
                <a:blip r:embed="rId16"/>
              </a:buBlip>
            </a:lvl4pPr>
            <a:lvl5pPr>
              <a:buBlip>
                <a:blip r:embed="rId16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Text úrovně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1pPr>
      <a:lvl2pPr indent="2286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2pPr>
      <a:lvl3pPr indent="4572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3pPr>
      <a:lvl4pPr indent="6858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4pPr>
      <a:lvl5pPr indent="9144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5pPr>
      <a:lvl6pPr indent="11430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6pPr>
      <a:lvl7pPr indent="13716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7pPr>
      <a:lvl8pPr indent="16002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8pPr>
      <a:lvl9pPr indent="1828800" defTabSz="584200">
        <a:defRPr sz="70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9pPr>
    </p:titleStyle>
    <p:bodyStyle>
      <a:lvl1pPr marL="5334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1pPr>
      <a:lvl2pPr marL="10668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2pPr>
      <a:lvl3pPr marL="16002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3pPr>
      <a:lvl4pPr marL="21336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4pPr>
      <a:lvl5pPr marL="26670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5pPr>
      <a:lvl6pPr marL="32004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6pPr>
      <a:lvl7pPr marL="37338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7pPr>
      <a:lvl8pPr marL="42672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8pPr>
      <a:lvl9pPr marL="4800600" indent="-533400" defTabSz="584200">
        <a:spcBef>
          <a:spcPts val="4200"/>
        </a:spcBef>
        <a:buSzPct val="40000"/>
        <a:buBlip>
          <a:blip r:embed="rId16"/>
        </a:buBlip>
        <a:defRPr sz="4300">
          <a:solidFill>
            <a:srgbClr val="546056"/>
          </a:solidFill>
          <a:latin typeface="+mn-lt"/>
          <a:ea typeface="+mn-ea"/>
          <a:cs typeface="+mn-cs"/>
          <a:sym typeface="Palatino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546056"/>
                </a:solidFill>
              </a:rPr>
              <a:t>Křížová cesta bolestí regionu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defTabSz="519937">
              <a:lnSpc>
                <a:spcPct val="100000"/>
              </a:lnSpc>
              <a:spcBef>
                <a:spcPts val="3700"/>
              </a:spcBef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827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rPr>
              <a:t>Římskokatolická farnost </a:t>
            </a:r>
            <a:br>
              <a:rPr sz="3827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rPr>
            </a:br>
            <a:r>
              <a:rPr sz="3827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rPr>
              <a:t>Olešnice na Moravě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79044">
              <a:defRPr sz="57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40">
                <a:solidFill>
                  <a:srgbClr val="FFFFFF">
                    <a:alpha val="95000"/>
                  </a:srgbClr>
                </a:solidFill>
              </a:rPr>
              <a:t>Náměty na základě dotazníku ankety o problémech regionu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10718" lvl="0" indent="-410718" defTabSz="449833">
              <a:spcBef>
                <a:spcPts val="3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Osmé zastavení - dotažená slova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Deváté zastavení - ekonomický rozvoj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Desáté zastavení - pro úspěchy druhých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Jedenácté zastavení - smíření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Dvanácté zastavení - odpuštění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Třinácté zastavení - kompromis a přijetí </a:t>
            </a:r>
          </a:p>
          <a:p>
            <a:pPr marL="0" lvl="0" indent="0" defTabSz="449833">
              <a:spcBef>
                <a:spcPts val="32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311">
                <a:solidFill>
                  <a:srgbClr val="546056"/>
                </a:solidFill>
              </a:rPr>
              <a:t>Čtrnácté zastavení - aktivita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2044700" y="6642100"/>
            <a:ext cx="8902700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i="1"/>
            </a:lvl1pPr>
          </a:lstStyle>
          <a:p>
            <a:pPr lvl="0">
              <a:defRPr sz="1800" i="0">
                <a:solidFill>
                  <a:srgbClr val="000000"/>
                </a:solidFill>
              </a:defRPr>
            </a:pPr>
            <a:r>
              <a:rPr sz="3200" i="1">
                <a:solidFill>
                  <a:srgbClr val="546056"/>
                </a:solidFill>
              </a:rPr>
              <a:t>písemná práce k dizertační zkoušce</a:t>
            </a:r>
          </a:p>
        </p:txBody>
      </p:sp>
      <p:sp>
        <p:nvSpPr>
          <p:cNvPr id="71" name="Shape 71"/>
          <p:cNvSpPr/>
          <p:nvPr/>
        </p:nvSpPr>
        <p:spPr>
          <a:xfrm>
            <a:off x="2051050" y="3695700"/>
            <a:ext cx="8902700" cy="182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spcBef>
                <a:spcPts val="2400"/>
              </a:spcBef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Metoda jako cesta </a:t>
            </a:r>
          </a:p>
          <a:p>
            <a:pPr lvl="0">
              <a:spcBef>
                <a:spcPts val="2400"/>
              </a:spcBef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k zefektivnění katechezi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Obrázek 72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27800" y="4889500"/>
            <a:ext cx="5880101" cy="4267200"/>
          </a:xfrm>
          <a:prstGeom prst="rect">
            <a:avLst/>
          </a:prstGeom>
        </p:spPr>
      </p:pic>
      <p:pic>
        <p:nvPicPr>
          <p:cNvPr id="74" name="Obrázek 73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27800" y="628650"/>
            <a:ext cx="5880101" cy="4267200"/>
          </a:xfrm>
          <a:prstGeom prst="rect">
            <a:avLst/>
          </a:prstGeom>
        </p:spPr>
      </p:pic>
      <p:pic>
        <p:nvPicPr>
          <p:cNvPr id="75" name="Obrázek 74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09600" y="609600"/>
            <a:ext cx="5918200" cy="85471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DSC_6319.jpe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7000" y="509823"/>
            <a:ext cx="5958102" cy="4468577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DSC_6332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534" y="1183752"/>
            <a:ext cx="4892207" cy="7386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DSC_6374.jpe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5160049"/>
            <a:ext cx="5958285" cy="39464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DSC_6337.jpe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58" y="887295"/>
            <a:ext cx="5964354" cy="3950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DSC_6362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894" y="790376"/>
            <a:ext cx="5413315" cy="8172848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DSC_0192u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051" y="4892383"/>
            <a:ext cx="6045369" cy="4046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DSC_910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509" y="4587953"/>
            <a:ext cx="6640493" cy="444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DSC_268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48" y="633758"/>
            <a:ext cx="7828299" cy="52197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DSC_281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5902" y="598715"/>
            <a:ext cx="9256832" cy="6196722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DSC_738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77" y="5385268"/>
            <a:ext cx="5497465" cy="3680122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DSC_750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86" y="5357388"/>
            <a:ext cx="5497465" cy="36801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DSC_9161 as Smart Object-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37" y="632250"/>
            <a:ext cx="6382931" cy="4272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DSC_7977.jpe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0919" y="3967996"/>
            <a:ext cx="7442325" cy="49820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Obrázek 94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4500" y="215900"/>
            <a:ext cx="12293600" cy="6070600"/>
          </a:xfrm>
          <a:prstGeom prst="rect">
            <a:avLst/>
          </a:prstGeom>
        </p:spPr>
      </p:pic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327152">
              <a:defRPr sz="1800">
                <a:solidFill>
                  <a:srgbClr val="000000"/>
                </a:solidFill>
              </a:defRPr>
            </a:pPr>
            <a:r>
              <a:rPr sz="3920">
                <a:solidFill>
                  <a:srgbClr val="546056"/>
                </a:solidFill>
              </a:rPr>
              <a:t>Výherní slosování </a:t>
            </a:r>
          </a:p>
          <a:p>
            <a:pPr lvl="0" defTabSz="327152">
              <a:defRPr sz="1800">
                <a:solidFill>
                  <a:srgbClr val="000000"/>
                </a:solidFill>
              </a:defRPr>
            </a:pPr>
            <a:r>
              <a:rPr sz="3920">
                <a:solidFill>
                  <a:srgbClr val="546056"/>
                </a:solidFill>
              </a:rPr>
              <a:t>o tandemový let na Vysočině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Obrázek 3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0" y="609600"/>
            <a:ext cx="5918200" cy="8547100"/>
          </a:xfrm>
          <a:prstGeom prst="rect">
            <a:avLst/>
          </a:prstGeom>
        </p:spPr>
      </p:pic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60831">
              <a:defRPr sz="6719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719">
                <a:solidFill>
                  <a:srgbClr val="546056"/>
                </a:solidFill>
              </a:rPr>
              <a:t>Žehnání základních kamenů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647700" y="5441950"/>
            <a:ext cx="5600700" cy="3594100"/>
          </a:xfrm>
          <a:prstGeom prst="rect">
            <a:avLst/>
          </a:prstGeom>
        </p:spPr>
        <p:txBody>
          <a:bodyPr/>
          <a:lstStyle/>
          <a:p>
            <a:pPr lvl="0">
              <a:defRPr sz="1800" cap="none" spc="0">
                <a:solidFill>
                  <a:srgbClr val="000000"/>
                </a:solidFill>
                <a:effectLst/>
              </a:defRPr>
            </a:pPr>
            <a:r>
              <a:rPr sz="3600" cap="all" spc="288">
                <a:solidFill>
                  <a:srgbClr val="3E3B39"/>
                </a:solidFill>
                <a:effectLst>
                  <a:outerShdw blurRad="25400" dist="25400" dir="5520000" rotWithShape="0">
                    <a:srgbClr val="FFFFFF">
                      <a:alpha val="71999"/>
                    </a:srgbClr>
                  </a:outerShdw>
                </a:effectLst>
              </a:rPr>
              <a:t>Vidět věci, když jsou teprve v zárodku, to je držet prst na tepu Božího požehnání.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Obrázek 41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27800" y="4889500"/>
            <a:ext cx="5880100" cy="4267200"/>
          </a:xfrm>
          <a:prstGeom prst="rect">
            <a:avLst/>
          </a:prstGeom>
        </p:spPr>
      </p:pic>
      <p:pic>
        <p:nvPicPr>
          <p:cNvPr id="43" name="Obrázek 42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27800" y="628650"/>
            <a:ext cx="5880101" cy="4267200"/>
          </a:xfrm>
          <a:prstGeom prst="rect">
            <a:avLst/>
          </a:prstGeom>
        </p:spPr>
      </p:pic>
      <p:pic>
        <p:nvPicPr>
          <p:cNvPr id="44" name="Obrázek 43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09600" y="609600"/>
            <a:ext cx="5918200" cy="85471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Obrázek 45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27800" y="4889500"/>
            <a:ext cx="5880101" cy="4267200"/>
          </a:xfrm>
          <a:prstGeom prst="rect">
            <a:avLst/>
          </a:prstGeom>
        </p:spPr>
      </p:pic>
      <p:pic>
        <p:nvPicPr>
          <p:cNvPr id="47" name="Obrázek 46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27800" y="628650"/>
            <a:ext cx="5880101" cy="4267200"/>
          </a:xfrm>
          <a:prstGeom prst="rect">
            <a:avLst/>
          </a:prstGeom>
        </p:spPr>
      </p:pic>
      <p:pic>
        <p:nvPicPr>
          <p:cNvPr id="48" name="Obrázek 47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0700" y="603250"/>
            <a:ext cx="5918200" cy="85471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79044">
              <a:defRPr sz="1800">
                <a:solidFill>
                  <a:srgbClr val="000000"/>
                </a:solidFill>
              </a:defRPr>
            </a:pPr>
            <a:r>
              <a:rPr sz="5740" b="1">
                <a:solidFill>
                  <a:srgbClr val="FFFFFF">
                    <a:alpha val="95000"/>
                  </a:srgbClr>
                </a:solidFill>
              </a:rPr>
              <a:t>Drobné sakrální stavby </a:t>
            </a:r>
            <a:br>
              <a:rPr sz="5740" b="1">
                <a:solidFill>
                  <a:srgbClr val="FFFFFF">
                    <a:alpha val="95000"/>
                  </a:srgbClr>
                </a:solidFill>
              </a:rPr>
            </a:br>
            <a:r>
              <a:rPr sz="5740" b="1">
                <a:solidFill>
                  <a:srgbClr val="FFFFFF">
                    <a:alpha val="95000"/>
                  </a:srgbClr>
                </a:solidFill>
              </a:rPr>
              <a:t>v sobě nesou vyjádření: 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idx="1"/>
          </p:nvPr>
        </p:nvSpPr>
        <p:spPr>
          <a:xfrm>
            <a:off x="647700" y="2540000"/>
            <a:ext cx="11709400" cy="6477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546056"/>
                </a:solidFill>
              </a:rPr>
              <a:t>náboženské, memoriální, smírčí, reprezentační, informační, hraniční, orientační, estetické, rekreační, ekologické, krajinotvorné a sociální. Zamýšlené vytvoření křížové cesty vyjadřující bolesti regionu v sobě spojuje a zároveň naplňuje tyto funkce drobných sakrální staveb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Obrázek 52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4425106"/>
            <a:ext cx="13162509" cy="4413175"/>
          </a:xfrm>
          <a:prstGeom prst="rect">
            <a:avLst/>
          </a:prstGeom>
        </p:spPr>
      </p:pic>
      <p:pic>
        <p:nvPicPr>
          <p:cNvPr id="54" name="DSC_382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" y="0"/>
            <a:ext cx="6460332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BM Olešnice 2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18003" y="326978"/>
            <a:ext cx="13467979" cy="42087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Obrázek 56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45000" y="342900"/>
            <a:ext cx="4114800" cy="6070600"/>
          </a:xfrm>
          <a:prstGeom prst="rect">
            <a:avLst/>
          </a:prstGeom>
        </p:spPr>
      </p:pic>
      <p:pic>
        <p:nvPicPr>
          <p:cNvPr id="58" name="Obrázek 57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47100" y="342900"/>
            <a:ext cx="4114801" cy="6070600"/>
          </a:xfrm>
          <a:prstGeom prst="rect">
            <a:avLst/>
          </a:prstGeom>
        </p:spPr>
      </p:pic>
      <p:pic>
        <p:nvPicPr>
          <p:cNvPr id="59" name="Obrázek 58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2900" y="342900"/>
            <a:ext cx="4114800" cy="6070600"/>
          </a:xfrm>
          <a:prstGeom prst="rect">
            <a:avLst/>
          </a:prstGeom>
        </p:spPr>
      </p:pic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647700" y="6794500"/>
            <a:ext cx="11709400" cy="2491830"/>
          </a:xfrm>
          <a:prstGeom prst="rect">
            <a:avLst/>
          </a:prstGeom>
        </p:spPr>
        <p:txBody>
          <a:bodyPr/>
          <a:lstStyle/>
          <a:p>
            <a:pPr lvl="0" defTabSz="297941">
              <a:defRPr sz="1800">
                <a:solidFill>
                  <a:srgbClr val="000000"/>
                </a:solidFill>
              </a:defRPr>
            </a:pPr>
            <a:r>
              <a:rPr sz="3570">
                <a:solidFill>
                  <a:srgbClr val="546056"/>
                </a:solidFill>
              </a:rPr>
              <a:t>Křížová cesta nemá být vyjádřením jen bolestí a ran Kristových, ale přiblížením skutečnosti, že jeho rány jsou i naše rány, které v dějinách potkávají </a:t>
            </a:r>
          </a:p>
          <a:p>
            <a:pPr lvl="0" defTabSz="297941">
              <a:defRPr sz="1800">
                <a:solidFill>
                  <a:srgbClr val="000000"/>
                </a:solidFill>
              </a:defRPr>
            </a:pPr>
            <a:r>
              <a:rPr sz="3570">
                <a:solidFill>
                  <a:srgbClr val="546056"/>
                </a:solidFill>
              </a:rPr>
              <a:t>a potkávaly zdejší lidi i kraj.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20140806_071910-EFFECTS (1)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79044">
              <a:defRPr sz="57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40">
                <a:solidFill>
                  <a:srgbClr val="FFFFFF">
                    <a:alpha val="95000"/>
                  </a:srgbClr>
                </a:solidFill>
              </a:rPr>
              <a:t>Náměty na základě dotazníku ankety o problémech regionu</a:t>
            </a:r>
          </a:p>
        </p:txBody>
      </p:sp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84048" lvl="0" indent="-384048" defTabSz="420624">
              <a:spcBef>
                <a:spcPts val="30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První zastavení - nelhostejnost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Druhé zastavení - dějiny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Třetí zastavení - společenství obce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Čtvrté zastavení - střední generace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Páté zastavení - mládež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Šesté zastavení - nezavřené oči </a:t>
            </a:r>
          </a:p>
          <a:p>
            <a:pPr marL="0" lvl="0" indent="0" defTabSz="420624">
              <a:spcBef>
                <a:spcPts val="3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096">
                <a:solidFill>
                  <a:srgbClr val="546056"/>
                </a:solidFill>
              </a:rPr>
              <a:t>Sedmé zastavení - příroda </a:t>
            </a:r>
          </a:p>
          <a:p>
            <a:pPr marL="107176" lvl="0" indent="-107176" algn="just" defTabSz="323697">
              <a:lnSpc>
                <a:spcPct val="150000"/>
              </a:lnSpc>
              <a:spcBef>
                <a:spcPts val="7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endParaRPr sz="864">
              <a:uFill>
                <a:solidFill/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rushedCanvas">
  <a:themeElements>
    <a:clrScheme name="BrushedCanvas">
      <a:dk1>
        <a:srgbClr val="546056"/>
      </a:dk1>
      <a:lt1>
        <a:srgbClr val="600C52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BrushedCanvas">
      <a:majorFont>
        <a:latin typeface="Palatino"/>
        <a:ea typeface="Palatino"/>
        <a:cs typeface="Palatino"/>
      </a:majorFont>
      <a:minorFont>
        <a:latin typeface="Palatino"/>
        <a:ea typeface="Palatino"/>
        <a:cs typeface="Palatino"/>
      </a:minorFont>
    </a:fontScheme>
    <a:fmtScheme name="BrushedCanva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cap="none" spc="0" normalizeH="0" baseline="0">
            <a:ln>
              <a:noFill/>
            </a:ln>
            <a:solidFill>
              <a:srgbClr val="F5F8EB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17D75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546056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rushedCanvas">
  <a:themeElements>
    <a:clrScheme name="BrushedCanvas">
      <a:dk1>
        <a:srgbClr val="000000"/>
      </a:dk1>
      <a:lt1>
        <a:srgbClr val="FFFFFF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BrushedCanvas">
      <a:majorFont>
        <a:latin typeface="Palatino"/>
        <a:ea typeface="Palatino"/>
        <a:cs typeface="Palatino"/>
      </a:majorFont>
      <a:minorFont>
        <a:latin typeface="Palatino"/>
        <a:ea typeface="Palatino"/>
        <a:cs typeface="Palatino"/>
      </a:minorFont>
    </a:fontScheme>
    <a:fmtScheme name="BrushedCanva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cap="none" spc="0" normalizeH="0" baseline="0">
            <a:ln>
              <a:noFill/>
            </a:ln>
            <a:solidFill>
              <a:srgbClr val="F5F8EB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17D75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546056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Vlastní</PresentationFormat>
  <Paragraphs>29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BrushedCanvas</vt:lpstr>
      <vt:lpstr>Křížová cesta bolestí regionu</vt:lpstr>
      <vt:lpstr>Žehnání základních kamenů</vt:lpstr>
      <vt:lpstr>Prezentace aplikace PowerPoint</vt:lpstr>
      <vt:lpstr>Prezentace aplikace PowerPoint</vt:lpstr>
      <vt:lpstr>Drobné sakrální stavby  v sobě nesou vyjádření: </vt:lpstr>
      <vt:lpstr>Prezentace aplikace PowerPoint</vt:lpstr>
      <vt:lpstr>Křížová cesta nemá být vyjádřením jen bolestí a ran Kristových, ale přiblížením skutečnosti, že jeho rány jsou i naše rány, které v dějinách potkávají  a potkávaly zdejší lidi i kraj. </vt:lpstr>
      <vt:lpstr>Prezentace aplikace PowerPoint</vt:lpstr>
      <vt:lpstr>Náměty na základě dotazníku ankety o problémech regionu</vt:lpstr>
      <vt:lpstr>Náměty na základě dotazníku ankety o problémech regionu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Výherní slosování  o tandemový let na Vysočině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Křížová cesta bolestí regionu</dc:title>
  <cp:lastModifiedBy>Chalupová Petra</cp:lastModifiedBy>
  <cp:revision>1</cp:revision>
  <dcterms:modified xsi:type="dcterms:W3CDTF">2014-11-10T13:40:39Z</dcterms:modified>
</cp:coreProperties>
</file>